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handoutMasterIdLst>
    <p:handoutMasterId r:id="rId25"/>
  </p:handoutMasterIdLst>
  <p:sldIdLst>
    <p:sldId id="256" r:id="rId2"/>
    <p:sldId id="257" r:id="rId3"/>
    <p:sldId id="258" r:id="rId4"/>
    <p:sldId id="273" r:id="rId5"/>
    <p:sldId id="281" r:id="rId6"/>
    <p:sldId id="274" r:id="rId7"/>
    <p:sldId id="268" r:id="rId8"/>
    <p:sldId id="269" r:id="rId9"/>
    <p:sldId id="276" r:id="rId10"/>
    <p:sldId id="277" r:id="rId11"/>
    <p:sldId id="278" r:id="rId12"/>
    <p:sldId id="279" r:id="rId13"/>
    <p:sldId id="275" r:id="rId14"/>
    <p:sldId id="280" r:id="rId15"/>
    <p:sldId id="270" r:id="rId16"/>
    <p:sldId id="271" r:id="rId17"/>
    <p:sldId id="264" r:id="rId18"/>
    <p:sldId id="262" r:id="rId19"/>
    <p:sldId id="263" r:id="rId20"/>
    <p:sldId id="272" r:id="rId21"/>
    <p:sldId id="265" r:id="rId22"/>
    <p:sldId id="267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6294"/>
    <a:srgbClr val="2B4C73"/>
    <a:srgbClr val="8DC7FB"/>
    <a:srgbClr val="0476DE"/>
    <a:srgbClr val="D27800"/>
    <a:srgbClr val="9BCFFD"/>
    <a:srgbClr val="C8E4FD"/>
    <a:srgbClr val="FFB95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8239" autoAdjust="0"/>
    <p:restoredTop sz="94660"/>
  </p:normalViewPr>
  <p:slideViewPr>
    <p:cSldViewPr>
      <p:cViewPr varScale="1">
        <p:scale>
          <a:sx n="79" d="100"/>
          <a:sy n="79" d="100"/>
        </p:scale>
        <p:origin x="-13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2250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43DA5E1-EED1-47AC-BB67-7A04DE95F0D3}" type="datetimeFigureOut">
              <a:rPr lang="en-US"/>
              <a:pPr>
                <a:defRPr/>
              </a:pPr>
              <a:t>2/5/2012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D11DA76-6D1D-459B-A0D6-6FC5222675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FAC5F3E9-939A-4277-AA6F-04DFD384D3FC}" type="datetimeFigureOut">
              <a:rPr lang="en-US"/>
              <a:pPr/>
              <a:t>2/5/2012</a:t>
            </a:fld>
            <a:endParaRPr lang="en-US"/>
          </a:p>
        </p:txBody>
      </p:sp>
      <p:sp>
        <p:nvSpPr>
          <p:cNvPr id="3994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rebuchet MS" pitchFamily="34" charset="0"/>
              </a:defRPr>
            </a:lvl1pPr>
          </a:lstStyle>
          <a:p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rebuchet MS" pitchFamily="34" charset="0"/>
              </a:defRPr>
            </a:lvl1pPr>
          </a:lstStyle>
          <a:p>
            <a:fld id="{E56CBD4B-2EFF-42FF-8F9E-BF58BD87D22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S11e Tit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/>
          <p:nvPr userDrawn="1"/>
        </p:nvSpPr>
        <p:spPr>
          <a:xfrm>
            <a:off x="23813" y="4495800"/>
            <a:ext cx="9080500" cy="1447800"/>
          </a:xfrm>
          <a:prstGeom prst="rect">
            <a:avLst/>
          </a:prstGeom>
          <a:solidFill>
            <a:srgbClr val="386294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Oval 16"/>
          <p:cNvSpPr/>
          <p:nvPr userDrawn="1"/>
        </p:nvSpPr>
        <p:spPr>
          <a:xfrm>
            <a:off x="4038600" y="2819400"/>
            <a:ext cx="1447800" cy="1447800"/>
          </a:xfrm>
          <a:prstGeom prst="ellipse">
            <a:avLst/>
          </a:prstGeom>
          <a:blipFill dpi="0" rotWithShape="1">
            <a:blip r:embed="rId2" cstate="print"/>
            <a:srcRect/>
            <a:tile tx="-488950" ty="-25400" sx="38000" sy="38000" flip="none" algn="tl"/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17"/>
          <p:cNvSpPr/>
          <p:nvPr userDrawn="1"/>
        </p:nvSpPr>
        <p:spPr>
          <a:xfrm>
            <a:off x="5715000" y="2819400"/>
            <a:ext cx="1447800" cy="1447800"/>
          </a:xfrm>
          <a:prstGeom prst="ellipse">
            <a:avLst/>
          </a:prstGeom>
          <a:blipFill dpi="0" rotWithShape="1">
            <a:blip r:embed="rId3" cstate="print"/>
            <a:srcRect/>
            <a:tile tx="-666750" ty="19050" sx="35000" sy="35000" flip="none" algn="tl"/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8"/>
          <p:cNvSpPr/>
          <p:nvPr userDrawn="1"/>
        </p:nvSpPr>
        <p:spPr>
          <a:xfrm>
            <a:off x="7391400" y="2819400"/>
            <a:ext cx="1447800" cy="1447800"/>
          </a:xfrm>
          <a:prstGeom prst="ellipse">
            <a:avLst/>
          </a:prstGeom>
          <a:blipFill dpi="0" rotWithShape="1">
            <a:blip r:embed="rId4" cstate="print"/>
            <a:srcRect/>
            <a:tile tx="-234950" ty="-19050" sx="35000" sy="35000" flip="none" algn="tl"/>
          </a:blip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0" y="4572000"/>
            <a:ext cx="8915400" cy="12954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r">
              <a:buFontTx/>
              <a:buNone/>
              <a:defRPr sz="72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50800" dir="2700000" algn="tl" rotWithShape="0">
                    <a:prstClr val="black">
                      <a:alpha val="70000"/>
                    </a:prstClr>
                  </a:outerShdw>
                </a:effectLst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S11e Vide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152400"/>
            <a:ext cx="8258175" cy="12192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9"/>
          <p:cNvSpPr txBox="1"/>
          <p:nvPr userDrawn="1"/>
        </p:nvSpPr>
        <p:spPr>
          <a:xfrm>
            <a:off x="1905000" y="6324600"/>
            <a:ext cx="6096000" cy="246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(click above to play)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228600"/>
            <a:ext cx="7086600" cy="10668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4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Media Placeholder 11"/>
          <p:cNvSpPr>
            <a:spLocks noGrp="1"/>
          </p:cNvSpPr>
          <p:nvPr>
            <p:ph type="media" sz="quarter" idx="10"/>
          </p:nvPr>
        </p:nvSpPr>
        <p:spPr>
          <a:xfrm>
            <a:off x="1905000" y="1676400"/>
            <a:ext cx="6099048" cy="4572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PS11e Mai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438400"/>
            <a:ext cx="7467600" cy="39624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PS11e Main Layou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5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1"/>
            <a:ext cx="76200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200" b="1">
                <a:effectLst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S11e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1"/>
            <a:ext cx="3733800" cy="44958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257800" y="1981200"/>
            <a:ext cx="35052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S11e Picture Righ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81201"/>
            <a:ext cx="38862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257800" y="1981200"/>
            <a:ext cx="35052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S11e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1981200"/>
            <a:ext cx="3886200" cy="4495800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295400" y="1981200"/>
            <a:ext cx="34290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S11e Picture Lef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1981200"/>
            <a:ext cx="3886200" cy="44958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 b="1">
                <a:effectLst/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1295400" y="1981200"/>
            <a:ext cx="3429000" cy="41148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S11e Pictur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1"/>
            <a:ext cx="7467600" cy="1600199"/>
          </a:xfrm>
          <a:prstGeom prst="rect">
            <a:avLst/>
          </a:prstGeom>
        </p:spPr>
        <p:txBody>
          <a:bodyPr/>
          <a:lstStyle>
            <a:lvl1pPr marL="91440" indent="0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Tx/>
              <a:buNone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819400" y="3657600"/>
            <a:ext cx="4267200" cy="2667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S11e Main Picture Bottom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/>
          <p:nvPr userDrawn="1"/>
        </p:nvSpPr>
        <p:spPr>
          <a:xfrm>
            <a:off x="854075" y="228600"/>
            <a:ext cx="8258175" cy="1447800"/>
          </a:xfrm>
          <a:prstGeom prst="rect">
            <a:avLst/>
          </a:prstGeom>
          <a:solidFill>
            <a:srgbClr val="4274B0"/>
          </a:solidFill>
          <a:ln w="38100">
            <a:solidFill>
              <a:schemeClr val="bg1"/>
            </a:solidFill>
          </a:ln>
          <a:effectLst>
            <a:outerShdw blurRad="38100" dist="25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6200" dirty="0"/>
          </a:p>
        </p:txBody>
      </p:sp>
      <p:sp>
        <p:nvSpPr>
          <p:cNvPr id="6" name="Rectangle 7"/>
          <p:cNvSpPr/>
          <p:nvPr userDrawn="1"/>
        </p:nvSpPr>
        <p:spPr>
          <a:xfrm>
            <a:off x="0" y="0"/>
            <a:ext cx="838200" cy="6858000"/>
          </a:xfrm>
          <a:prstGeom prst="rect">
            <a:avLst/>
          </a:prstGeom>
          <a:solidFill>
            <a:srgbClr val="386294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81000"/>
            <a:ext cx="7086600" cy="11430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58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8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1"/>
            <a:ext cx="7620000" cy="160019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4000" b="1">
                <a:effectLst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None/>
              <a:defRPr sz="40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  <a:buClr>
                <a:schemeClr val="tx1">
                  <a:lumMod val="75000"/>
                  <a:lumOff val="25000"/>
                </a:schemeClr>
              </a:buClr>
              <a:buSzPct val="80000"/>
              <a:buFont typeface="Arial" pitchFamily="34" charset="0"/>
              <a:buChar char="•"/>
              <a:defRPr sz="3600">
                <a:effectLst>
                  <a:outerShdw blurRad="38100" dist="38100" dir="2700000" algn="tl" rotWithShape="0">
                    <a:prstClr val="black">
                      <a:alpha val="70000"/>
                    </a:prstClr>
                  </a:outerShdw>
                </a:effectLst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2819400" y="3657600"/>
            <a:ext cx="4267200" cy="266700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76200" dist="38100" dir="2700000" algn="tl" rotWithShape="0">
              <a:prstClr val="black">
                <a:alpha val="70000"/>
              </a:prstClr>
            </a:outerShdw>
          </a:effectLst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82880"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rebuchet M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larae.net/write/transition.html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\\psf\Home\Documents\My%20Work\APS11e\APS11e-PowerPoint\APS11e-PPT-Video\Video4.4.wmv" TargetMode="Externa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\\psf\Home\Documents\My%20Work\APS11e\APS11e-PowerPoint\APS11e-PPT-Video\Video4.6.wmv" TargetMode="Externa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0.xml"/><Relationship Id="rId1" Type="http://schemas.openxmlformats.org/officeDocument/2006/relationships/video" Target="file:///C:\Documents%20and%20Settings\Mark%20J.%20Grossman\Desktop\SCCC%20Public%20Speaking%20PPT\Copy%20of%20PowerPoints%20to%20Work%20On\Video4.1.wmv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800" dirty="0" smtClean="0"/>
              <a:t>Giving Your First Speech</a:t>
            </a:r>
            <a:endParaRPr lang="en-US" sz="5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Body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495800"/>
          </a:xfrm>
        </p:spPr>
        <p:txBody>
          <a:bodyPr/>
          <a:lstStyle/>
          <a:p>
            <a:pPr fontAlgn="auto">
              <a:buNone/>
              <a:defRPr/>
            </a:pPr>
            <a:r>
              <a:rPr lang="en-US" u="sng" dirty="0" smtClean="0"/>
              <a:t>Spatial</a:t>
            </a:r>
            <a:endParaRPr lang="en-US" dirty="0" smtClean="0"/>
          </a:p>
          <a:p>
            <a:pPr fontAlgn="auto">
              <a:defRPr/>
            </a:pPr>
            <a:r>
              <a:rPr lang="en-US" sz="3200" dirty="0" smtClean="0"/>
              <a:t>Best for speech on places </a:t>
            </a:r>
            <a:r>
              <a:rPr lang="en-US" sz="3200" dirty="0" smtClean="0"/>
              <a:t>or </a:t>
            </a:r>
            <a:r>
              <a:rPr lang="en-US" sz="3200" dirty="0" smtClean="0"/>
              <a:t>things. </a:t>
            </a:r>
            <a:endParaRPr lang="en-US" sz="3200" dirty="0" smtClean="0"/>
          </a:p>
          <a:p>
            <a:pPr fontAlgn="auto">
              <a:defRPr/>
            </a:pPr>
            <a:r>
              <a:rPr lang="en-US" sz="3200" dirty="0" smtClean="0"/>
              <a:t>Geographic.</a:t>
            </a:r>
          </a:p>
          <a:p>
            <a:pPr fontAlgn="auto">
              <a:defRPr/>
            </a:pPr>
            <a:r>
              <a:rPr lang="en-US" sz="3200" dirty="0" smtClean="0"/>
              <a:t>Physical Proximity.</a:t>
            </a:r>
          </a:p>
          <a:p>
            <a:pPr fontAlgn="auto">
              <a:defRPr/>
            </a:pPr>
            <a:r>
              <a:rPr lang="en-US" sz="3200" dirty="0" smtClean="0"/>
              <a:t>Examples</a:t>
            </a:r>
            <a:r>
              <a:rPr lang="en-US" sz="3200" dirty="0" smtClean="0"/>
              <a:t>: weather patterns, campus tour, rush hour on Long </a:t>
            </a:r>
            <a:r>
              <a:rPr lang="en-US" sz="3200" dirty="0" smtClean="0"/>
              <a:t>Island.</a:t>
            </a:r>
            <a:endParaRPr lang="en-US" sz="3200" dirty="0" smtClean="0"/>
          </a:p>
          <a:p>
            <a:pPr fontAlgn="auto">
              <a:defRPr/>
            </a:pP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Body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495800"/>
          </a:xfrm>
        </p:spPr>
        <p:txBody>
          <a:bodyPr/>
          <a:lstStyle/>
          <a:p>
            <a:pPr fontAlgn="auto">
              <a:buNone/>
              <a:defRPr/>
            </a:pPr>
            <a:r>
              <a:rPr lang="en-US" u="sng" dirty="0" smtClean="0"/>
              <a:t>Causal</a:t>
            </a:r>
          </a:p>
          <a:p>
            <a:pPr fontAlgn="auto">
              <a:defRPr/>
            </a:pPr>
            <a:r>
              <a:rPr lang="en-US" sz="2800" dirty="0" smtClean="0"/>
              <a:t>Cause </a:t>
            </a:r>
            <a:r>
              <a:rPr lang="en-US" sz="2800" dirty="0" smtClean="0"/>
              <a:t>and </a:t>
            </a:r>
            <a:r>
              <a:rPr lang="en-US" sz="2800" dirty="0" smtClean="0"/>
              <a:t>effect.</a:t>
            </a:r>
          </a:p>
          <a:p>
            <a:pPr fontAlgn="auto">
              <a:defRPr/>
            </a:pPr>
            <a:r>
              <a:rPr lang="en-US" sz="2800" dirty="0" smtClean="0"/>
              <a:t>Make predictions based </a:t>
            </a:r>
            <a:r>
              <a:rPr lang="en-US" sz="2800" dirty="0" smtClean="0"/>
              <a:t>on </a:t>
            </a:r>
            <a:r>
              <a:rPr lang="en-US" sz="2800" dirty="0" smtClean="0"/>
              <a:t>past outcomes. </a:t>
            </a:r>
            <a:endParaRPr lang="en-US" sz="2800" dirty="0" smtClean="0"/>
          </a:p>
          <a:p>
            <a:pPr fontAlgn="auto">
              <a:defRPr/>
            </a:pPr>
            <a:r>
              <a:rPr lang="en-US" sz="2800" dirty="0" smtClean="0"/>
              <a:t>Shares </a:t>
            </a:r>
            <a:r>
              <a:rPr lang="en-US" sz="2800" dirty="0" smtClean="0"/>
              <a:t>many characteristics of chronological </a:t>
            </a:r>
            <a:r>
              <a:rPr lang="en-US" sz="2800" dirty="0" smtClean="0"/>
              <a:t>speeches.</a:t>
            </a:r>
          </a:p>
          <a:p>
            <a:pPr fontAlgn="auto">
              <a:defRPr/>
            </a:pPr>
            <a:r>
              <a:rPr lang="en-US" sz="2800" dirty="0" smtClean="0"/>
              <a:t>Examples</a:t>
            </a:r>
            <a:r>
              <a:rPr lang="en-US" sz="2800" dirty="0" smtClean="0"/>
              <a:t>: Health choices, education/work/career, </a:t>
            </a:r>
            <a:r>
              <a:rPr lang="en-US" sz="2800" dirty="0" smtClean="0"/>
              <a:t>behavior.</a:t>
            </a:r>
            <a:endParaRPr lang="en-US" sz="2800" dirty="0" smtClean="0"/>
          </a:p>
          <a:p>
            <a:pPr fontAlgn="auto">
              <a:defRPr/>
            </a:pP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Body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495800"/>
          </a:xfrm>
        </p:spPr>
        <p:txBody>
          <a:bodyPr/>
          <a:lstStyle/>
          <a:p>
            <a:pPr fontAlgn="auto">
              <a:buNone/>
              <a:defRPr/>
            </a:pPr>
            <a:r>
              <a:rPr lang="en-US" u="sng" dirty="0" smtClean="0"/>
              <a:t>Relational</a:t>
            </a:r>
          </a:p>
          <a:p>
            <a:pPr fontAlgn="auto">
              <a:defRPr/>
            </a:pPr>
            <a:r>
              <a:rPr lang="en-US" sz="3200" dirty="0" smtClean="0"/>
              <a:t>When </a:t>
            </a:r>
            <a:r>
              <a:rPr lang="en-US" sz="3200" dirty="0" smtClean="0"/>
              <a:t>speech will center </a:t>
            </a:r>
            <a:r>
              <a:rPr lang="en-US" sz="3200" dirty="0" smtClean="0"/>
              <a:t>on </a:t>
            </a:r>
            <a:r>
              <a:rPr lang="en-US" sz="3200" dirty="0" smtClean="0"/>
              <a:t>groups of </a:t>
            </a:r>
            <a:r>
              <a:rPr lang="en-US" sz="3200" dirty="0" smtClean="0"/>
              <a:t>ideas.</a:t>
            </a:r>
          </a:p>
          <a:p>
            <a:pPr fontAlgn="auto">
              <a:defRPr/>
            </a:pPr>
            <a:r>
              <a:rPr lang="en-US" sz="3200" dirty="0" smtClean="0"/>
              <a:t>Cluster </a:t>
            </a:r>
            <a:r>
              <a:rPr lang="en-US" sz="3200" dirty="0" smtClean="0"/>
              <a:t>into related </a:t>
            </a:r>
            <a:r>
              <a:rPr lang="en-US" sz="3200" dirty="0" smtClean="0"/>
              <a:t>topics.</a:t>
            </a:r>
          </a:p>
          <a:p>
            <a:pPr fontAlgn="auto">
              <a:defRPr/>
            </a:pPr>
            <a:r>
              <a:rPr lang="en-US" sz="3200" dirty="0" smtClean="0"/>
              <a:t>Examples</a:t>
            </a:r>
            <a:r>
              <a:rPr lang="en-US" sz="3200" dirty="0" smtClean="0"/>
              <a:t>: Sports (offense and defense), Government (federal, state, and local</a:t>
            </a:r>
            <a:r>
              <a:rPr lang="en-US" sz="3200" dirty="0" smtClean="0"/>
              <a:t>).</a:t>
            </a:r>
            <a:endParaRPr lang="en-US" sz="3200" dirty="0" smtClean="0"/>
          </a:p>
          <a:p>
            <a:pPr fontAlgn="auto">
              <a:defRPr/>
            </a:pP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Body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495800"/>
          </a:xfrm>
        </p:spPr>
        <p:txBody>
          <a:bodyPr/>
          <a:lstStyle/>
          <a:p>
            <a:pPr fontAlgn="auto">
              <a:defRPr/>
            </a:pPr>
            <a:r>
              <a:rPr lang="en-US" u="sng" dirty="0" smtClean="0"/>
              <a:t>Limit</a:t>
            </a:r>
            <a:r>
              <a:rPr lang="en-US" dirty="0" smtClean="0"/>
              <a:t> and </a:t>
            </a:r>
            <a:r>
              <a:rPr lang="en-US" u="sng" dirty="0" smtClean="0"/>
              <a:t>focus</a:t>
            </a:r>
            <a:r>
              <a:rPr lang="en-US" dirty="0" smtClean="0"/>
              <a:t> number of main </a:t>
            </a:r>
            <a:r>
              <a:rPr lang="en-US" dirty="0" smtClean="0"/>
              <a:t>points.</a:t>
            </a:r>
          </a:p>
          <a:p>
            <a:pPr lvl="1" fontAlgn="auto">
              <a:defRPr/>
            </a:pPr>
            <a:r>
              <a:rPr lang="en-US" dirty="0" smtClean="0"/>
              <a:t>Limit: 3 or 4 points maximum.</a:t>
            </a:r>
          </a:p>
          <a:p>
            <a:pPr lvl="1" fontAlgn="auto">
              <a:defRPr/>
            </a:pPr>
            <a:r>
              <a:rPr lang="en-US" dirty="0" smtClean="0"/>
              <a:t>Focus: Confine scope to a defined part of the whole.</a:t>
            </a:r>
          </a:p>
          <a:p>
            <a:pPr fontAlgn="auto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Body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4958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Include </a:t>
            </a:r>
            <a:r>
              <a:rPr lang="en-US" dirty="0" smtClean="0"/>
              <a:t>transition </a:t>
            </a:r>
            <a:r>
              <a:rPr lang="en-US" dirty="0" smtClean="0"/>
              <a:t>statements.</a:t>
            </a:r>
          </a:p>
          <a:p>
            <a:pPr fontAlgn="auto">
              <a:defRPr/>
            </a:pPr>
            <a:r>
              <a:rPr lang="en-US" dirty="0" smtClean="0"/>
              <a:t>Helps to bridge or segue.</a:t>
            </a:r>
          </a:p>
          <a:p>
            <a:pPr fontAlgn="auto">
              <a:defRPr/>
            </a:pPr>
            <a:r>
              <a:rPr lang="en-US" dirty="0" smtClean="0"/>
              <a:t>Good examples of transitions:</a:t>
            </a:r>
          </a:p>
          <a:p>
            <a:pPr lvl="1" fontAlgn="auto">
              <a:defRPr/>
            </a:pPr>
            <a:r>
              <a:rPr lang="en-US" sz="2400" dirty="0" smtClean="0">
                <a:hlinkClick r:id="rId3"/>
              </a:rPr>
              <a:t>http://larae.net/write/transition.html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981200"/>
            <a:ext cx="3886200" cy="44958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Signal </a:t>
            </a:r>
            <a:r>
              <a:rPr lang="en-US" sz="3600" dirty="0" smtClean="0"/>
              <a:t>the end of the speech.</a:t>
            </a:r>
            <a:endParaRPr lang="en-US" sz="3600" dirty="0" smtClean="0"/>
          </a:p>
          <a:p>
            <a:pPr fontAlgn="auto">
              <a:defRPr/>
            </a:pPr>
            <a:r>
              <a:rPr lang="en-US" sz="3600" dirty="0" smtClean="0"/>
              <a:t>Reinforce central </a:t>
            </a:r>
            <a:r>
              <a:rPr lang="en-US" sz="3600" dirty="0" smtClean="0"/>
              <a:t>idea.</a:t>
            </a:r>
            <a:endParaRPr lang="en-US" sz="3600" dirty="0" smtClean="0"/>
          </a:p>
          <a:p>
            <a:pPr fontAlgn="auto">
              <a:defRPr/>
            </a:pPr>
            <a:r>
              <a:rPr lang="en-US" sz="3600" dirty="0" smtClean="0"/>
              <a:t>End on </a:t>
            </a:r>
            <a:r>
              <a:rPr lang="en-US" sz="3600" dirty="0" smtClean="0"/>
              <a:t>strong, memorable note.</a:t>
            </a:r>
            <a:endParaRPr lang="en-US" sz="3600" dirty="0"/>
          </a:p>
        </p:txBody>
      </p:sp>
      <p:pic>
        <p:nvPicPr>
          <p:cNvPr id="5" name="Picture Placeholder 4" descr="PPT-Ch4-2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30240" r="11520"/>
          <a:stretch>
            <a:fillRect/>
          </a:stretch>
        </p:blipFill>
        <p:spPr>
          <a:xfrm>
            <a:off x="5011738" y="2057400"/>
            <a:ext cx="3598862" cy="411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dirty="0" smtClean="0"/>
              <a:t>Types of Delivery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2133600"/>
            <a:ext cx="7467600" cy="4267200"/>
          </a:xfrm>
        </p:spPr>
        <p:txBody>
          <a:bodyPr/>
          <a:lstStyle/>
          <a:p>
            <a:pPr fontAlgn="auto">
              <a:buFont typeface="Arial" pitchFamily="34" charset="0"/>
              <a:buChar char="•"/>
              <a:defRPr/>
            </a:pPr>
            <a:r>
              <a:rPr lang="en-US" sz="2800" dirty="0" smtClean="0"/>
              <a:t> Manuscript: Read directly.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sz="2800" dirty="0" smtClean="0"/>
              <a:t> Memorized: No script.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sz="2800" dirty="0" smtClean="0"/>
              <a:t> Impromptu: Off-the-cuff.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sz="2800" dirty="0" smtClean="0"/>
              <a:t> </a:t>
            </a:r>
            <a:r>
              <a:rPr lang="en-US" sz="2800" u="sng" dirty="0" smtClean="0"/>
              <a:t>Extemporaneous: Carefully prepared, </a:t>
            </a:r>
            <a:r>
              <a:rPr lang="en-US" sz="2800" dirty="0" smtClean="0"/>
              <a:t>	</a:t>
            </a:r>
            <a:r>
              <a:rPr lang="en-US" sz="2800" u="sng" dirty="0" smtClean="0"/>
              <a:t>rehearsed </a:t>
            </a:r>
            <a:r>
              <a:rPr lang="en-US" sz="2800" u="sng" dirty="0" smtClean="0"/>
              <a:t>speech presented </a:t>
            </a:r>
            <a:r>
              <a:rPr lang="en-US" sz="2800" u="sng" dirty="0" smtClean="0"/>
              <a:t>from </a:t>
            </a:r>
            <a:r>
              <a:rPr lang="en-US" sz="2800" dirty="0" smtClean="0"/>
              <a:t>	</a:t>
            </a:r>
            <a:r>
              <a:rPr lang="en-US" sz="2800" u="sng" dirty="0" smtClean="0"/>
              <a:t>brief notes.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5800" dirty="0" smtClean="0"/>
              <a:t>Extemporaneous</a:t>
            </a:r>
            <a:endParaRPr lang="en-US" sz="5800" dirty="0"/>
          </a:p>
        </p:txBody>
      </p:sp>
      <p:pic>
        <p:nvPicPr>
          <p:cNvPr id="4" name="Video4.4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Rehearsing Speech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209800"/>
            <a:ext cx="7696200" cy="41148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Rehearse </a:t>
            </a:r>
            <a:r>
              <a:rPr lang="en-US" dirty="0" smtClean="0"/>
              <a:t>aloud.</a:t>
            </a:r>
            <a:endParaRPr lang="en-US" dirty="0" smtClean="0"/>
          </a:p>
          <a:p>
            <a:pPr fontAlgn="auto">
              <a:defRPr/>
            </a:pPr>
            <a:r>
              <a:rPr lang="en-US" dirty="0" smtClean="0"/>
              <a:t>Ask friends, </a:t>
            </a:r>
            <a:r>
              <a:rPr lang="en-US" dirty="0" smtClean="0"/>
              <a:t>classmates, and family </a:t>
            </a:r>
            <a:r>
              <a:rPr lang="en-US" dirty="0" smtClean="0"/>
              <a:t>members for </a:t>
            </a:r>
            <a:r>
              <a:rPr lang="en-US" dirty="0" smtClean="0"/>
              <a:t>feedback.</a:t>
            </a:r>
            <a:endParaRPr lang="en-US" dirty="0" smtClean="0"/>
          </a:p>
          <a:p>
            <a:pPr fontAlgn="auto">
              <a:defRPr/>
            </a:pPr>
            <a:r>
              <a:rPr lang="en-US" dirty="0" smtClean="0"/>
              <a:t>Time your </a:t>
            </a:r>
            <a:r>
              <a:rPr lang="en-US" dirty="0" smtClean="0"/>
              <a:t>speech.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Presenting Speech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2209800"/>
            <a:ext cx="7696200" cy="40386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Stand comfortably.</a:t>
            </a:r>
          </a:p>
          <a:p>
            <a:pPr fontAlgn="auto">
              <a:defRPr/>
            </a:pPr>
            <a:r>
              <a:rPr lang="en-US" sz="3600" dirty="0" smtClean="0"/>
              <a:t>Use appropriate facial expression.</a:t>
            </a:r>
            <a:endParaRPr lang="en-US" sz="3600" dirty="0" smtClean="0"/>
          </a:p>
          <a:p>
            <a:pPr fontAlgn="auto">
              <a:defRPr/>
            </a:pPr>
            <a:r>
              <a:rPr lang="en-US" sz="3600" dirty="0" smtClean="0"/>
              <a:t>Gesture </a:t>
            </a:r>
            <a:r>
              <a:rPr lang="en-US" sz="3600" dirty="0" smtClean="0"/>
              <a:t>naturally.</a:t>
            </a:r>
            <a:endParaRPr lang="en-US" sz="3600" dirty="0" smtClean="0"/>
          </a:p>
          <a:p>
            <a:pPr fontAlgn="auto">
              <a:defRPr/>
            </a:pPr>
            <a:r>
              <a:rPr lang="en-US" sz="3600" dirty="0" smtClean="0"/>
              <a:t>Establish and maintain </a:t>
            </a:r>
            <a:r>
              <a:rPr lang="en-US" sz="3600" dirty="0" smtClean="0"/>
              <a:t>eye </a:t>
            </a:r>
            <a:r>
              <a:rPr lang="en-US" sz="3600" dirty="0" smtClean="0"/>
              <a:t>contact.</a:t>
            </a:r>
            <a:endParaRPr lang="en-US" sz="3600" dirty="0" smtClean="0"/>
          </a:p>
        </p:txBody>
      </p:sp>
      <p:sp>
        <p:nvSpPr>
          <p:cNvPr id="6" name="Right Arrow 5"/>
          <p:cNvSpPr/>
          <p:nvPr/>
        </p:nvSpPr>
        <p:spPr>
          <a:xfrm>
            <a:off x="8610600" y="6172200"/>
            <a:ext cx="304800" cy="304800"/>
          </a:xfrm>
          <a:prstGeom prst="rightArrow">
            <a:avLst>
              <a:gd name="adj1" fmla="val 43024"/>
              <a:gd name="adj2" fmla="val 53489"/>
            </a:avLst>
          </a:prstGeom>
          <a:solidFill>
            <a:srgbClr val="2B4C73"/>
          </a:solidFill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Developing Speech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4958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Focus speech to fit time </a:t>
            </a:r>
            <a:r>
              <a:rPr lang="en-US" sz="3600" dirty="0" smtClean="0"/>
              <a:t>limit.</a:t>
            </a:r>
            <a:endParaRPr lang="en-US" sz="3600" dirty="0" smtClean="0"/>
          </a:p>
          <a:p>
            <a:pPr fontAlgn="auto">
              <a:defRPr/>
            </a:pPr>
            <a:r>
              <a:rPr lang="en-US" sz="3600" dirty="0" smtClean="0"/>
              <a:t>Develop topic </a:t>
            </a:r>
            <a:r>
              <a:rPr lang="en-US" sz="3600" dirty="0" smtClean="0"/>
              <a:t>creatively, but…</a:t>
            </a:r>
          </a:p>
          <a:p>
            <a:pPr lvl="1" fontAlgn="auto">
              <a:defRPr/>
            </a:pPr>
            <a:r>
              <a:rPr lang="en-US" sz="2800" dirty="0" smtClean="0"/>
              <a:t>C</a:t>
            </a:r>
            <a:r>
              <a:rPr lang="en-US" sz="2800" dirty="0" smtClean="0"/>
              <a:t>ontent should be familiar.</a:t>
            </a:r>
          </a:p>
          <a:p>
            <a:pPr lvl="1" fontAlgn="auto">
              <a:defRPr/>
            </a:pPr>
            <a:r>
              <a:rPr lang="en-US" sz="2800" dirty="0" smtClean="0"/>
              <a:t>Citations should be plentiful.</a:t>
            </a:r>
            <a:endParaRPr lang="en-US" sz="2800" dirty="0" smtClean="0"/>
          </a:p>
          <a:p>
            <a:pPr fontAlgn="auto">
              <a:defRPr/>
            </a:pPr>
            <a:r>
              <a:rPr lang="en-US" sz="3600" dirty="0" smtClean="0"/>
              <a:t>Use colorful, descriptive </a:t>
            </a:r>
            <a:r>
              <a:rPr lang="en-US" sz="3600" dirty="0" smtClean="0"/>
              <a:t>language . . . </a:t>
            </a:r>
            <a:r>
              <a:rPr lang="en-US" sz="3600" dirty="0" smtClean="0"/>
              <a:t>f</a:t>
            </a:r>
            <a:r>
              <a:rPr lang="en-US" sz="3600" dirty="0" smtClean="0"/>
              <a:t>or example -&gt;</a:t>
            </a: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Presenting Speech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2057400"/>
            <a:ext cx="3886200" cy="4343400"/>
          </a:xfrm>
        </p:spPr>
        <p:txBody>
          <a:bodyPr/>
          <a:lstStyle/>
          <a:p>
            <a:pPr fontAlgn="auto">
              <a:defRPr/>
            </a:pPr>
            <a:r>
              <a:rPr lang="en-US" sz="3600" dirty="0" smtClean="0"/>
              <a:t>Speak </a:t>
            </a:r>
            <a:r>
              <a:rPr lang="en-US" sz="3600" dirty="0" smtClean="0"/>
              <a:t>expressively.</a:t>
            </a:r>
            <a:endParaRPr lang="en-US" sz="3600" dirty="0" smtClean="0"/>
          </a:p>
          <a:p>
            <a:pPr fontAlgn="auto">
              <a:defRPr/>
            </a:pPr>
            <a:r>
              <a:rPr lang="en-US" sz="3600" dirty="0" smtClean="0"/>
              <a:t>Take steps to reduce </a:t>
            </a:r>
            <a:r>
              <a:rPr lang="en-US" sz="3600" dirty="0" smtClean="0"/>
              <a:t>speech anxiety.</a:t>
            </a:r>
            <a:endParaRPr lang="en-US" sz="3600" dirty="0" smtClean="0"/>
          </a:p>
        </p:txBody>
      </p:sp>
      <p:pic>
        <p:nvPicPr>
          <p:cNvPr id="6" name="Picture Placeholder 5" descr="PPT-Ch4-3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8640" r="30240"/>
          <a:stretch>
            <a:fillRect/>
          </a:stretch>
        </p:blipFill>
        <p:spPr>
          <a:xfrm>
            <a:off x="1295400" y="2057400"/>
            <a:ext cx="3352800" cy="411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Sample </a:t>
            </a:r>
            <a:r>
              <a:rPr lang="en-US" dirty="0" smtClean="0"/>
              <a:t>Intro </a:t>
            </a:r>
            <a:r>
              <a:rPr lang="en-US" dirty="0" smtClean="0"/>
              <a:t>Speech</a:t>
            </a:r>
            <a:endParaRPr lang="en-US" dirty="0"/>
          </a:p>
        </p:txBody>
      </p:sp>
      <p:pic>
        <p:nvPicPr>
          <p:cNvPr id="4" name="Video4.6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5800" dirty="0" smtClean="0"/>
              <a:t>Colorful Language</a:t>
            </a:r>
            <a:endParaRPr lang="en-US" sz="5800" dirty="0"/>
          </a:p>
        </p:txBody>
      </p:sp>
      <p:pic>
        <p:nvPicPr>
          <p:cNvPr id="4" name="Video4.1.wmv">
            <a:hlinkClick r:id="" action="ppaction://media"/>
          </p:cNvPr>
          <p:cNvPicPr>
            <a:picLocks noGrp="1" noRot="1" noChangeAspect="1"/>
          </p:cNvPicPr>
          <p:nvPr>
            <p:ph type="media" sz="quarter" idx="10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906588" y="1676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Structure of a Speech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057400"/>
            <a:ext cx="4343400" cy="4267200"/>
          </a:xfrm>
        </p:spPr>
        <p:txBody>
          <a:bodyPr/>
          <a:lstStyle/>
          <a:p>
            <a:pPr fontAlgn="auto">
              <a:defRPr/>
            </a:pPr>
            <a:r>
              <a:rPr lang="en-US" sz="3200" dirty="0" smtClean="0"/>
              <a:t>Intro</a:t>
            </a:r>
            <a:r>
              <a:rPr lang="en-US" sz="3200" dirty="0" smtClean="0"/>
              <a:t>:</a:t>
            </a:r>
            <a:r>
              <a:rPr lang="en-US" sz="3200" dirty="0" smtClean="0"/>
              <a:t> Tell them first what you’re going to tell them.</a:t>
            </a:r>
          </a:p>
          <a:p>
            <a:pPr fontAlgn="auto">
              <a:defRPr/>
            </a:pPr>
            <a:r>
              <a:rPr lang="en-US" sz="3200" dirty="0" smtClean="0"/>
              <a:t>Body: Tell them.</a:t>
            </a:r>
          </a:p>
          <a:p>
            <a:pPr fontAlgn="auto">
              <a:defRPr/>
            </a:pPr>
            <a:r>
              <a:rPr lang="en-US" sz="3200" dirty="0" smtClean="0"/>
              <a:t>Conclusion: Then tell them what you told them.</a:t>
            </a:r>
            <a:endParaRPr lang="en-US" sz="3200" dirty="0"/>
          </a:p>
        </p:txBody>
      </p:sp>
      <p:pic>
        <p:nvPicPr>
          <p:cNvPr id="5" name="Picture Placeholder 4" descr="PPT-Ch4-1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23611" r="23612"/>
          <a:stretch>
            <a:fillRect/>
          </a:stretch>
        </p:blipFill>
        <p:spPr>
          <a:xfrm>
            <a:off x="5791200" y="2057400"/>
            <a:ext cx="2895600" cy="411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Structure of a Speech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057400"/>
            <a:ext cx="7467600" cy="42672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The Law of Primacy and </a:t>
            </a:r>
            <a:r>
              <a:rPr lang="en-US" dirty="0" err="1" smtClean="0"/>
              <a:t>Recency</a:t>
            </a:r>
            <a:r>
              <a:rPr lang="en-US" dirty="0" smtClean="0"/>
              <a:t>.</a:t>
            </a:r>
          </a:p>
          <a:p>
            <a:pPr lvl="1" fontAlgn="auto">
              <a:defRPr/>
            </a:pPr>
            <a:r>
              <a:rPr lang="en-US" sz="3200" dirty="0" smtClean="0"/>
              <a:t>Primacy: Think “primary” or “first.”</a:t>
            </a:r>
          </a:p>
          <a:p>
            <a:pPr lvl="1" fontAlgn="auto">
              <a:defRPr/>
            </a:pPr>
            <a:r>
              <a:rPr lang="en-US" sz="3200" dirty="0" err="1" smtClean="0"/>
              <a:t>Recency</a:t>
            </a:r>
            <a:r>
              <a:rPr lang="en-US" sz="3200" dirty="0" smtClean="0"/>
              <a:t>: Think “recent” or “the last thing you heard.”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0"/>
            <a:ext cx="5738812" cy="6626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057400"/>
            <a:ext cx="4038600" cy="4267200"/>
          </a:xfrm>
        </p:spPr>
        <p:txBody>
          <a:bodyPr/>
          <a:lstStyle/>
          <a:p>
            <a:pPr fontAlgn="auto">
              <a:defRPr/>
            </a:pPr>
            <a:r>
              <a:rPr lang="en-US" sz="3200" dirty="0" smtClean="0"/>
              <a:t>Gain attention, </a:t>
            </a:r>
            <a:r>
              <a:rPr lang="en-US" sz="3200" dirty="0" smtClean="0"/>
              <a:t>interest, right from the start.</a:t>
            </a:r>
            <a:endParaRPr lang="en-US" sz="3200" dirty="0" smtClean="0"/>
          </a:p>
          <a:p>
            <a:pPr fontAlgn="auto">
              <a:defRPr/>
            </a:pPr>
            <a:r>
              <a:rPr lang="en-US" sz="3200" dirty="0" smtClean="0"/>
              <a:t>Orient listeners to subject </a:t>
            </a:r>
            <a:r>
              <a:rPr lang="en-US" sz="3200" dirty="0" smtClean="0"/>
              <a:t>matter.  What’s this speech about?</a:t>
            </a:r>
            <a:endParaRPr lang="en-US" sz="3200" dirty="0"/>
          </a:p>
        </p:txBody>
      </p:sp>
      <p:pic>
        <p:nvPicPr>
          <p:cNvPr id="5" name="Picture Placeholder 4" descr="PPT-Ch4-1.jpg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/>
          <a:srcRect l="18056" r="18056"/>
          <a:stretch>
            <a:fillRect/>
          </a:stretch>
        </p:blipFill>
        <p:spPr>
          <a:xfrm>
            <a:off x="5257800" y="2057400"/>
            <a:ext cx="3505200" cy="4114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Body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495800"/>
          </a:xfrm>
        </p:spPr>
        <p:txBody>
          <a:bodyPr/>
          <a:lstStyle/>
          <a:p>
            <a:pPr fontAlgn="auto">
              <a:defRPr/>
            </a:pPr>
            <a:r>
              <a:rPr lang="en-US" dirty="0" smtClean="0"/>
              <a:t>Select </a:t>
            </a:r>
            <a:r>
              <a:rPr lang="en-US" dirty="0" smtClean="0"/>
              <a:t>the most effective </a:t>
            </a:r>
            <a:r>
              <a:rPr lang="en-US" dirty="0" smtClean="0"/>
              <a:t>method of </a:t>
            </a:r>
            <a:r>
              <a:rPr lang="en-US" dirty="0" smtClean="0"/>
              <a:t>organization:</a:t>
            </a:r>
          </a:p>
          <a:p>
            <a:pPr lvl="2" fontAlgn="auto">
              <a:defRPr/>
            </a:pPr>
            <a:r>
              <a:rPr lang="en-US" dirty="0" smtClean="0"/>
              <a:t>Chronological</a:t>
            </a:r>
          </a:p>
          <a:p>
            <a:pPr lvl="2" fontAlgn="auto">
              <a:defRPr/>
            </a:pPr>
            <a:r>
              <a:rPr lang="en-US" dirty="0" smtClean="0"/>
              <a:t>Spatial</a:t>
            </a:r>
          </a:p>
          <a:p>
            <a:pPr lvl="2" fontAlgn="auto">
              <a:defRPr/>
            </a:pPr>
            <a:r>
              <a:rPr lang="en-US" dirty="0" smtClean="0"/>
              <a:t>Causal</a:t>
            </a:r>
          </a:p>
          <a:p>
            <a:pPr lvl="2" fontAlgn="auto">
              <a:defRPr/>
            </a:pPr>
            <a:r>
              <a:rPr lang="en-US" dirty="0" smtClean="0"/>
              <a:t>Relational</a:t>
            </a:r>
            <a:endParaRPr lang="en-US" dirty="0" smtClean="0"/>
          </a:p>
          <a:p>
            <a:pPr fontAlgn="auto"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Body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1981200"/>
            <a:ext cx="7620000" cy="4495800"/>
          </a:xfrm>
        </p:spPr>
        <p:txBody>
          <a:bodyPr/>
          <a:lstStyle/>
          <a:p>
            <a:pPr fontAlgn="auto">
              <a:buNone/>
              <a:defRPr/>
            </a:pPr>
            <a:r>
              <a:rPr lang="en-US" u="sng" dirty="0" smtClean="0"/>
              <a:t>Chronological</a:t>
            </a:r>
          </a:p>
          <a:p>
            <a:pPr fontAlgn="auto">
              <a:defRPr/>
            </a:pPr>
            <a:r>
              <a:rPr lang="en-US" dirty="0" smtClean="0"/>
              <a:t>“How </a:t>
            </a:r>
            <a:r>
              <a:rPr lang="en-US" dirty="0" smtClean="0"/>
              <a:t>to” </a:t>
            </a:r>
            <a:r>
              <a:rPr lang="en-US" dirty="0" smtClean="0"/>
              <a:t>speech.</a:t>
            </a:r>
          </a:p>
          <a:p>
            <a:pPr fontAlgn="auto">
              <a:defRPr/>
            </a:pPr>
            <a:r>
              <a:rPr lang="en-US" dirty="0" smtClean="0"/>
              <a:t>Biographical.</a:t>
            </a:r>
            <a:endParaRPr lang="en-US" dirty="0" smtClean="0"/>
          </a:p>
          <a:p>
            <a:pPr fontAlgn="auto">
              <a:defRPr/>
            </a:pPr>
            <a:r>
              <a:rPr lang="en-US" dirty="0" smtClean="0"/>
              <a:t>Steps </a:t>
            </a:r>
            <a:r>
              <a:rPr lang="en-US" dirty="0" smtClean="0"/>
              <a:t>in a </a:t>
            </a:r>
            <a:r>
              <a:rPr lang="en-US" dirty="0" smtClean="0"/>
              <a:t>process.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PS11e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S11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474</TotalTime>
  <Words>397</Words>
  <Application>Microsoft Office PowerPoint</Application>
  <PresentationFormat>On-screen Show (4:3)</PresentationFormat>
  <Paragraphs>79</Paragraphs>
  <Slides>22</Slides>
  <Notes>22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Trebuchet MS</vt:lpstr>
      <vt:lpstr>Arial</vt:lpstr>
      <vt:lpstr>Calibri</vt:lpstr>
      <vt:lpstr>APS11e Master</vt:lpstr>
      <vt:lpstr>Slide 1</vt:lpstr>
      <vt:lpstr>Developing Speech</vt:lpstr>
      <vt:lpstr>Colorful Language</vt:lpstr>
      <vt:lpstr>Structure of a Speech</vt:lpstr>
      <vt:lpstr>Structure of a Speech</vt:lpstr>
      <vt:lpstr>Slide 6</vt:lpstr>
      <vt:lpstr>Introduction</vt:lpstr>
      <vt:lpstr>Body</vt:lpstr>
      <vt:lpstr>Body</vt:lpstr>
      <vt:lpstr>Body</vt:lpstr>
      <vt:lpstr>Body</vt:lpstr>
      <vt:lpstr>Body</vt:lpstr>
      <vt:lpstr>Body</vt:lpstr>
      <vt:lpstr>Body</vt:lpstr>
      <vt:lpstr>Conclusion</vt:lpstr>
      <vt:lpstr>Types of Delivery</vt:lpstr>
      <vt:lpstr>Extemporaneous</vt:lpstr>
      <vt:lpstr>Rehearsing Speech</vt:lpstr>
      <vt:lpstr>Presenting Speech</vt:lpstr>
      <vt:lpstr>Presenting Speech</vt:lpstr>
      <vt:lpstr>Sample Intro Speech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APS 11e</dc:title>
  <dc:creator>APS 11e</dc:creator>
  <cp:lastModifiedBy>Lenovo User</cp:lastModifiedBy>
  <cp:revision>120</cp:revision>
  <dcterms:created xsi:type="dcterms:W3CDTF">2011-07-12T18:06:15Z</dcterms:created>
  <dcterms:modified xsi:type="dcterms:W3CDTF">2012-02-06T06:10:44Z</dcterms:modified>
</cp:coreProperties>
</file>